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6" r:id="rId2"/>
    <p:sldMasterId id="2147483768" r:id="rId3"/>
  </p:sldMasterIdLst>
  <p:notesMasterIdLst>
    <p:notesMasterId r:id="rId17"/>
  </p:notesMasterIdLst>
  <p:sldIdLst>
    <p:sldId id="256" r:id="rId4"/>
    <p:sldId id="257" r:id="rId5"/>
    <p:sldId id="260" r:id="rId6"/>
    <p:sldId id="259" r:id="rId7"/>
    <p:sldId id="265" r:id="rId8"/>
    <p:sldId id="273" r:id="rId9"/>
    <p:sldId id="279" r:id="rId10"/>
    <p:sldId id="267" r:id="rId11"/>
    <p:sldId id="270" r:id="rId12"/>
    <p:sldId id="272" r:id="rId13"/>
    <p:sldId id="274" r:id="rId14"/>
    <p:sldId id="27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C967-6477-4DE0-9790-9106B1457660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AFCB7-5C52-4A60-BC9A-2914C5520C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40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4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48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94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3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8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16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7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92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40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9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6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929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4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73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98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18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37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1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41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8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8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2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3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9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44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0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465A2E-EE59-41BB-94D9-D2510DD5FDF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419CD0-607C-46D6-9DCE-E134F98E8CD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9F42-54AB-4803-C9C8-14B83DEDF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Consumption Prediction in Smart Buildings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C0B5-7685-B712-C4E3-C754DE7CD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04625"/>
            <a:ext cx="10058400" cy="1143000"/>
          </a:xfrm>
        </p:spPr>
        <p:txBody>
          <a:bodyPr/>
          <a:lstStyle/>
          <a:p>
            <a:r>
              <a:rPr lang="en-US" dirty="0"/>
              <a:t>Leveraging Machine Learning to Optimize Energy Efficiency and Reduce Costs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A36E9-52EF-182C-F7B2-DAFB5B2D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548" y="4747193"/>
            <a:ext cx="1938452" cy="22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8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347A52-BE36-6C58-C4B0-DCD1DF05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5" y="0"/>
            <a:ext cx="11532637" cy="1693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46627F-4B6E-AEF2-3A60-BD3270B701AD}"/>
              </a:ext>
            </a:extLst>
          </p:cNvPr>
          <p:cNvSpPr txBox="1"/>
          <p:nvPr/>
        </p:nvSpPr>
        <p:spPr>
          <a:xfrm>
            <a:off x="1632857" y="2215508"/>
            <a:ext cx="4553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Interpretability of Results: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Making predictions explainable to stakeholders.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FDF64-772D-044F-35E9-DFA256FA9C9B}"/>
              </a:ext>
            </a:extLst>
          </p:cNvPr>
          <p:cNvSpPr txBox="1"/>
          <p:nvPr/>
        </p:nvSpPr>
        <p:spPr>
          <a:xfrm>
            <a:off x="6748888" y="2228671"/>
            <a:ext cx="4764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Dashboard:</a:t>
            </a:r>
          </a:p>
          <a:p>
            <a:r>
              <a:rPr lang="en-US" sz="2400" dirty="0"/>
              <a:t>Developed a dashboard to visualize energy consumption trends.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F8C09-6D5D-34AB-443B-E525FDE7E645}"/>
              </a:ext>
            </a:extLst>
          </p:cNvPr>
          <p:cNvSpPr txBox="1"/>
          <p:nvPr/>
        </p:nvSpPr>
        <p:spPr>
          <a:xfrm>
            <a:off x="1632857" y="3590960"/>
            <a:ext cx="4236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User Adoption: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Encouraging users to trust and use predictions.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CD92A-FC59-5883-3A7C-55D677842A29}"/>
              </a:ext>
            </a:extLst>
          </p:cNvPr>
          <p:cNvSpPr txBox="1"/>
          <p:nvPr/>
        </p:nvSpPr>
        <p:spPr>
          <a:xfrm>
            <a:off x="6748888" y="3956163"/>
            <a:ext cx="610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Simplified user-friendly interface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DAB27-F00C-9984-AAC0-D1C446907DAB}"/>
              </a:ext>
            </a:extLst>
          </p:cNvPr>
          <p:cNvSpPr txBox="1"/>
          <p:nvPr/>
        </p:nvSpPr>
        <p:spPr>
          <a:xfrm>
            <a:off x="1632857" y="5033053"/>
            <a:ext cx="4317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Scalability: </a:t>
            </a:r>
          </a:p>
          <a:p>
            <a:r>
              <a:rPr lang="en-US" sz="2400" dirty="0"/>
              <a:t>Ensuring the model scales well for larger datasets or multiple buildings.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C8536-6EE7-8BC7-B7C9-CC5CD0DB3C7A}"/>
              </a:ext>
            </a:extLst>
          </p:cNvPr>
          <p:cNvSpPr txBox="1"/>
          <p:nvPr/>
        </p:nvSpPr>
        <p:spPr>
          <a:xfrm>
            <a:off x="6748888" y="5402384"/>
            <a:ext cx="4895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Tested the model on varying data sizes.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6345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8504-1135-EA17-1518-F0C6DBD1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1" y="203536"/>
            <a:ext cx="9720072" cy="1024509"/>
          </a:xfrm>
        </p:spPr>
        <p:txBody>
          <a:bodyPr/>
          <a:lstStyle/>
          <a:p>
            <a:r>
              <a:rPr lang="en-IN" b="1" dirty="0"/>
              <a:t>Future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E26A-120D-71D3-9129-6D3A9ADA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1979" y="1377744"/>
            <a:ext cx="6757852" cy="4023360"/>
          </a:xfrm>
        </p:spPr>
        <p:txBody>
          <a:bodyPr>
            <a:normAutofit/>
          </a:bodyPr>
          <a:lstStyle/>
          <a:p>
            <a:pPr algn="just" rtl="0"/>
            <a:r>
              <a:rPr lang="en-IN" sz="2400" b="1" dirty="0"/>
              <a:t>Dynamic Model Updates</a:t>
            </a:r>
            <a:r>
              <a:rPr lang="en-IN" sz="2400" b="1" dirty="0">
                <a:effectLst/>
              </a:rPr>
              <a:t>: </a:t>
            </a:r>
          </a:p>
          <a:p>
            <a:pPr marL="128016" lvl="1" indent="0" algn="just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IN" sz="2400" dirty="0">
                <a:effectLst/>
              </a:rPr>
              <a:t>Integration of live sensor data.</a:t>
            </a:r>
            <a:endParaRPr lang="en-IN" sz="2400" b="1" dirty="0">
              <a:effectLst/>
            </a:endParaRPr>
          </a:p>
          <a:p>
            <a:pPr marL="0" indent="0" algn="just" rtl="0">
              <a:buNone/>
            </a:pPr>
            <a:r>
              <a:rPr lang="en-IN" b="1" dirty="0"/>
              <a:t> </a:t>
            </a:r>
            <a:r>
              <a:rPr lang="en-IN" sz="2400" b="1" dirty="0"/>
              <a:t>Scalability</a:t>
            </a:r>
            <a:r>
              <a:rPr lang="en-IN" sz="2400" b="1" dirty="0">
                <a:effectLst/>
              </a:rPr>
              <a:t>:</a:t>
            </a:r>
          </a:p>
          <a:p>
            <a:pPr marL="0" indent="0" algn="just" rtl="0">
              <a:buNone/>
            </a:pPr>
            <a:r>
              <a:rPr lang="en-IN" b="1" dirty="0">
                <a:solidFill>
                  <a:srgbClr val="0070C0"/>
                </a:solidFill>
              </a:rPr>
              <a:t>      </a:t>
            </a:r>
            <a:r>
              <a:rPr lang="en-IN" sz="2400" dirty="0">
                <a:effectLst/>
              </a:rPr>
              <a:t>Expand to include more applications and features</a:t>
            </a:r>
            <a:endParaRPr lang="en-IN" sz="2400" b="1" dirty="0">
              <a:solidFill>
                <a:srgbClr val="0070C0"/>
              </a:solidFill>
              <a:effectLst/>
            </a:endParaRPr>
          </a:p>
          <a:p>
            <a:pPr algn="just"/>
            <a:r>
              <a:rPr lang="en-IN" sz="2400" b="1" dirty="0"/>
              <a:t>Integration</a:t>
            </a:r>
            <a:r>
              <a:rPr lang="en-IN" sz="2400" b="1" dirty="0">
                <a:effectLst/>
              </a:rPr>
              <a:t>: </a:t>
            </a:r>
          </a:p>
          <a:p>
            <a:pPr algn="just"/>
            <a:r>
              <a:rPr lang="en-IN" dirty="0"/>
              <a:t>    </a:t>
            </a:r>
            <a:r>
              <a:rPr lang="en-IN" sz="2400" dirty="0"/>
              <a:t>S</a:t>
            </a:r>
            <a:r>
              <a:rPr lang="en-IN" sz="2400" dirty="0">
                <a:effectLst/>
              </a:rPr>
              <a:t>mart home automation systems. </a:t>
            </a:r>
            <a:endParaRPr lang="en-IN" sz="2400" b="1" dirty="0">
              <a:effectLst/>
            </a:endParaRPr>
          </a:p>
          <a:p>
            <a:pPr algn="just"/>
            <a:r>
              <a:rPr lang="en-IN" sz="2400" b="1" dirty="0"/>
              <a:t>Mobile Application</a:t>
            </a:r>
            <a:r>
              <a:rPr lang="en-IN" b="1" dirty="0">
                <a:effectLst/>
              </a:rPr>
              <a:t>: </a:t>
            </a:r>
          </a:p>
          <a:p>
            <a:pPr marL="128016" lvl="1" indent="0" algn="just">
              <a:buNone/>
            </a:pPr>
            <a:r>
              <a:rPr lang="en-IN" sz="2000" dirty="0"/>
              <a:t>    </a:t>
            </a:r>
            <a:r>
              <a:rPr lang="en-IN" sz="2400" dirty="0"/>
              <a:t>P</a:t>
            </a:r>
            <a:r>
              <a:rPr lang="en-IN" sz="2400" dirty="0">
                <a:effectLst/>
              </a:rPr>
              <a:t>redict energy consumption on-the-go.</a:t>
            </a:r>
            <a:endParaRPr lang="en-IN" sz="2400" dirty="0"/>
          </a:p>
        </p:txBody>
      </p:sp>
      <p:pic>
        <p:nvPicPr>
          <p:cNvPr id="7" name="Picture 10" descr="Cute robot look out corner technology science Vector Image">
            <a:extLst>
              <a:ext uri="{FF2B5EF4-FFF2-40B4-BE49-F238E27FC236}">
                <a16:creationId xmlns:a16="http://schemas.microsoft.com/office/drawing/2014/main" id="{15E266BD-086B-5CE8-A093-E40FBEA1B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533" r="28064" b="22933"/>
          <a:stretch/>
        </p:blipFill>
        <p:spPr bwMode="auto">
          <a:xfrm>
            <a:off x="10972229" y="5401104"/>
            <a:ext cx="1229710" cy="14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S115 Snow White Interior Film - Solid ...">
            <a:extLst>
              <a:ext uri="{FF2B5EF4-FFF2-40B4-BE49-F238E27FC236}">
                <a16:creationId xmlns:a16="http://schemas.microsoft.com/office/drawing/2014/main" id="{B62E0BB2-D38C-A30D-A0FE-5F0C09BAF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r="76685" b="68369"/>
          <a:stretch/>
        </p:blipFill>
        <p:spPr bwMode="auto">
          <a:xfrm>
            <a:off x="594468" y="677037"/>
            <a:ext cx="419721" cy="12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199,300+ On Target Stock Illustrations ...">
            <a:extLst>
              <a:ext uri="{FF2B5EF4-FFF2-40B4-BE49-F238E27FC236}">
                <a16:creationId xmlns:a16="http://schemas.microsoft.com/office/drawing/2014/main" id="{0CC3CC3B-58E6-535F-ACF9-D125FB64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05" y="36367"/>
            <a:ext cx="1024545" cy="10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8495C-6584-F1A8-CFBB-CED0A02C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4849" y="5276388"/>
            <a:ext cx="1387151" cy="1581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3D327B-8694-56B5-D59C-3B765FC38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015" y="1515468"/>
            <a:ext cx="3275924" cy="3112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323C9-C924-DDDA-5D83-3A7041CD3D83}"/>
              </a:ext>
            </a:extLst>
          </p:cNvPr>
          <p:cNvSpPr txBox="1"/>
          <p:nvPr/>
        </p:nvSpPr>
        <p:spPr>
          <a:xfrm>
            <a:off x="1092040" y="5276388"/>
            <a:ext cx="61022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Integration with Building Management Systems (BMS):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Automate energy control through real-time   </a:t>
            </a:r>
            <a:endParaRPr lang="en-US" sz="2400" dirty="0">
              <a:solidFill>
                <a:prstClr val="black"/>
              </a:solidFill>
              <a:latin typeface="Tw Cen MT" panose="020B06020201040206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     feedback loops.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6273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29FD-77EF-9559-55C4-FFCC4C18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64350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Conclusion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30AB-4193-E15B-B4C6-F3D7282F2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9259" y="1558966"/>
            <a:ext cx="10732586" cy="4169275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400" dirty="0"/>
              <a:t>T</a:t>
            </a:r>
            <a:r>
              <a:rPr lang="en-US" sz="2400" dirty="0">
                <a:effectLst/>
              </a:rPr>
              <a:t>his Proje</a:t>
            </a:r>
            <a:r>
              <a:rPr lang="en-US" sz="2400" dirty="0"/>
              <a:t>ct created a reliable system for predicting energy consumption using factors like temperature, time. It addressed challenges like data quality and user adoption through robust preprocessing and user-friendly interfaces. The system enhances energy efficiency, supports sustainability, and offers future scalability for integration with smart home automation and mobile applications.</a:t>
            </a:r>
          </a:p>
          <a:p>
            <a:endParaRPr lang="en-IN" dirty="0"/>
          </a:p>
        </p:txBody>
      </p:sp>
      <p:pic>
        <p:nvPicPr>
          <p:cNvPr id="7" name="Picture 10" descr="Cute robot look out corner technology science Vector Image">
            <a:extLst>
              <a:ext uri="{FF2B5EF4-FFF2-40B4-BE49-F238E27FC236}">
                <a16:creationId xmlns:a16="http://schemas.microsoft.com/office/drawing/2014/main" id="{550884F5-0DCA-6095-6CE3-7DEFF1B7C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533" r="28064" b="22933"/>
          <a:stretch/>
        </p:blipFill>
        <p:spPr bwMode="auto">
          <a:xfrm>
            <a:off x="10962290" y="5371287"/>
            <a:ext cx="1229710" cy="14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S115 Snow White Interior Film - Solid ...">
            <a:extLst>
              <a:ext uri="{FF2B5EF4-FFF2-40B4-BE49-F238E27FC236}">
                <a16:creationId xmlns:a16="http://schemas.microsoft.com/office/drawing/2014/main" id="{613D6332-DFA7-2196-40D8-3751053F6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r="76685" b="68369"/>
          <a:stretch/>
        </p:blipFill>
        <p:spPr bwMode="auto">
          <a:xfrm>
            <a:off x="604407" y="677037"/>
            <a:ext cx="419721" cy="12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0D531-ACEE-E94D-9A82-43C4BE92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03" y="5028801"/>
            <a:ext cx="1604297" cy="18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4C93-17A2-C822-FE75-9A6B8A9B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BE296-BD0B-F6F4-01FF-C2DB0BD21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E9396-461B-1ADF-7B68-3778A3FCE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Free Google Thank You Slide &amp; PowerPoint Templates">
            <a:extLst>
              <a:ext uri="{FF2B5EF4-FFF2-40B4-BE49-F238E27FC236}">
                <a16:creationId xmlns:a16="http://schemas.microsoft.com/office/drawing/2014/main" id="{059370C8-8A00-B2A4-0AFA-6C01171E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4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Detect Forged Signatures Quickly and Accurately | SQN Banking Systems">
            <a:extLst>
              <a:ext uri="{FF2B5EF4-FFF2-40B4-BE49-F238E27FC236}">
                <a16:creationId xmlns:a16="http://schemas.microsoft.com/office/drawing/2014/main" id="{A8FF9752-0AF4-46AE-6F51-0D7554EF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D2E7-0034-D3E8-696F-9D8AA588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Signature fraud </a:t>
            </a:r>
            <a:r>
              <a:rPr lang="en-US" dirty="0"/>
              <a:t>is a common issue in banking, legal, and</a:t>
            </a:r>
          </a:p>
          <a:p>
            <a:pPr marL="0" indent="0">
              <a:buNone/>
            </a:pPr>
            <a:r>
              <a:rPr lang="en-US" dirty="0"/>
              <a:t>other industries. Manual verification is time-consuming </a:t>
            </a:r>
          </a:p>
          <a:p>
            <a:pPr marL="0" indent="0">
              <a:buNone/>
            </a:pPr>
            <a:r>
              <a:rPr lang="en-US" dirty="0"/>
              <a:t>and prone to errors.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CF24F-D3A0-3F28-E6AC-DD65070C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4" y="0"/>
            <a:ext cx="1225731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BDCB0-30D7-EA9E-858F-F0BD0D47C3DF}"/>
              </a:ext>
            </a:extLst>
          </p:cNvPr>
          <p:cNvSpPr txBox="1"/>
          <p:nvPr/>
        </p:nvSpPr>
        <p:spPr>
          <a:xfrm>
            <a:off x="802431" y="5014020"/>
            <a:ext cx="100490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sz="2400" b="1" dirty="0">
                <a:solidFill>
                  <a:schemeClr val="bg2"/>
                </a:solidFill>
              </a:rPr>
              <a:t>What is Smart Buildings:</a:t>
            </a:r>
          </a:p>
          <a:p>
            <a:pPr marL="0" indent="0" rtl="0">
              <a:buNone/>
            </a:pPr>
            <a:r>
              <a:rPr lang="en-US" sz="2400" dirty="0">
                <a:solidFill>
                  <a:schemeClr val="bg2"/>
                </a:solidFill>
              </a:rPr>
              <a:t>Smart buildings are structures equipped with advanced technologies, such as IoT sensors and automation systems, to monitor, optimize, and control energy usage, comfort, and security efficiently in real-time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665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BF6-0F04-BB81-8CCC-F221D18D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250" y="187651"/>
            <a:ext cx="9720072" cy="1499616"/>
          </a:xfrm>
        </p:spPr>
        <p:txBody>
          <a:bodyPr/>
          <a:lstStyle/>
          <a:p>
            <a:pPr algn="ctr"/>
            <a:r>
              <a:rPr lang="en-US" b="1" dirty="0"/>
              <a:t> Energy</a:t>
            </a:r>
            <a:r>
              <a:rPr lang="en-US" dirty="0"/>
              <a:t> </a:t>
            </a:r>
            <a:r>
              <a:rPr lang="en-US" b="1" dirty="0"/>
              <a:t>Consumption Challenges in Smart Buildings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1F9EA-CE0C-D51B-CA07-04CFED5EA853}"/>
              </a:ext>
            </a:extLst>
          </p:cNvPr>
          <p:cNvSpPr txBox="1"/>
          <p:nvPr/>
        </p:nvSpPr>
        <p:spPr>
          <a:xfrm>
            <a:off x="937020" y="1868142"/>
            <a:ext cx="10025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Inefficient</a:t>
            </a:r>
            <a:r>
              <a:rPr lang="en-IN" sz="2400" dirty="0"/>
              <a:t> </a:t>
            </a:r>
            <a:r>
              <a:rPr lang="en-IN" sz="2400" b="1" dirty="0"/>
              <a:t>Energy</a:t>
            </a:r>
            <a:r>
              <a:rPr lang="en-IN" sz="2400" dirty="0"/>
              <a:t> </a:t>
            </a:r>
            <a:r>
              <a:rPr lang="en-IN" sz="2400" b="1" dirty="0"/>
              <a:t>Usage</a:t>
            </a:r>
            <a:r>
              <a:rPr lang="en-IN" sz="24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Lack of real-time monitoring leads to excessive energy wastage.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Inefficient appliances and outdated systems increase operational costs.</a:t>
            </a:r>
          </a:p>
          <a:p>
            <a:pPr algn="just"/>
            <a:r>
              <a:rPr lang="en-IN" sz="2400" b="1" dirty="0"/>
              <a:t>Environmental</a:t>
            </a:r>
            <a:r>
              <a:rPr lang="en-IN" sz="2400" dirty="0"/>
              <a:t> </a:t>
            </a:r>
            <a:r>
              <a:rPr lang="en-IN" sz="2400" b="1" dirty="0"/>
              <a:t>Impact</a:t>
            </a:r>
            <a:r>
              <a:rPr lang="en-IN" sz="2400" dirty="0"/>
              <a:t>:</a:t>
            </a:r>
            <a:endParaRPr lang="en-US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Excessive energy consumption contributes to higher carbon emissions.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Non-optimized energy systems fail to support sustainability goals.</a:t>
            </a:r>
          </a:p>
          <a:p>
            <a:pPr algn="just"/>
            <a:r>
              <a:rPr lang="en-IN" sz="2400" b="1" dirty="0"/>
              <a:t>Scalability</a:t>
            </a:r>
            <a:r>
              <a:rPr lang="en-IN" sz="2400" dirty="0"/>
              <a:t>:</a:t>
            </a:r>
            <a:endParaRPr lang="en-US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Smart systems for predictive and efficient energy management.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Machine learning-based models to forecast and reduce energy usage.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Integration with IOT devices for real time energy monitoring.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9D0CA8-E79E-B50C-2D0F-93A5948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759" y="4872659"/>
            <a:ext cx="1741241" cy="19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621B-96B1-D5AA-01CC-B1D023E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01360"/>
            <a:ext cx="9720072" cy="1499616"/>
          </a:xfrm>
        </p:spPr>
        <p:txBody>
          <a:bodyPr/>
          <a:lstStyle/>
          <a:p>
            <a:pPr algn="ctr"/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9A97-9DF1-EFC6-97E5-B05FBD4B8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783472"/>
            <a:ext cx="9930011" cy="4023360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To develop an advanced machine learning model to predict and optimize energy consumption in smart buildings</a:t>
            </a:r>
            <a:endParaRPr lang="en-US" sz="2600" b="1" dirty="0"/>
          </a:p>
          <a:p>
            <a:pPr algn="just"/>
            <a:r>
              <a:rPr lang="en-US" sz="2400" b="1" dirty="0"/>
              <a:t>Key Objectives: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/>
              <a:t>Accurate prediction of energy usage patterns                              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/>
              <a:t>Optimized</a:t>
            </a:r>
            <a:r>
              <a:rPr lang="en-US" sz="2600" b="1" dirty="0"/>
              <a:t> </a:t>
            </a:r>
            <a:r>
              <a:rPr lang="en-US" sz="2600" dirty="0"/>
              <a:t>energy</a:t>
            </a:r>
            <a:r>
              <a:rPr lang="en-US" sz="2600" b="1" dirty="0"/>
              <a:t> </a:t>
            </a:r>
            <a:r>
              <a:rPr lang="en-US" sz="2600" dirty="0"/>
              <a:t>efficiency to reduce costs and environmental impact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/>
              <a:t>Scalable</a:t>
            </a:r>
            <a:r>
              <a:rPr lang="en-US" sz="2600" b="1" dirty="0"/>
              <a:t> </a:t>
            </a:r>
            <a:r>
              <a:rPr lang="en-US" sz="2600" dirty="0"/>
              <a:t>solution for integration into diverse smart building systems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CFA2D-3E69-D642-9A03-3C1CFB84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759" y="4872659"/>
            <a:ext cx="1741241" cy="19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C49E-10D7-33AE-EB91-F645CF65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6" y="-95250"/>
            <a:ext cx="9630289" cy="1499616"/>
          </a:xfrm>
        </p:spPr>
        <p:txBody>
          <a:bodyPr/>
          <a:lstStyle/>
          <a:p>
            <a:pPr algn="ctr"/>
            <a:r>
              <a:rPr lang="en-US" b="1" dirty="0"/>
              <a:t>Key Components of Energy Consumption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A10CE-6C0C-67B5-7BBE-5C8627E92F16}"/>
              </a:ext>
            </a:extLst>
          </p:cNvPr>
          <p:cNvSpPr txBox="1"/>
          <p:nvPr/>
        </p:nvSpPr>
        <p:spPr>
          <a:xfrm>
            <a:off x="954157" y="1225118"/>
            <a:ext cx="75139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IN" b="1" dirty="0"/>
              <a:t>1.Data Collection</a:t>
            </a:r>
            <a:r>
              <a:rPr lang="en-US" b="1" dirty="0">
                <a:effectLst/>
              </a:rPr>
              <a:t>:</a:t>
            </a:r>
          </a:p>
          <a:p>
            <a:pPr rtl="0"/>
            <a:r>
              <a:rPr lang="en-US" dirty="0"/>
              <a:t>   Gather dataset from Kaggle, a platform known for it’s vast collection of high      </a:t>
            </a:r>
          </a:p>
          <a:p>
            <a:pPr rtl="0"/>
            <a:r>
              <a:rPr lang="en-US" dirty="0"/>
              <a:t>   quality datasets.</a:t>
            </a:r>
            <a:endParaRPr lang="en-US" b="1" dirty="0"/>
          </a:p>
          <a:p>
            <a:pPr rtl="0"/>
            <a:r>
              <a:rPr lang="en-US" b="1" dirty="0"/>
              <a:t>2</a:t>
            </a:r>
            <a:r>
              <a:rPr lang="en-US" b="1" dirty="0">
                <a:effectLst/>
              </a:rPr>
              <a:t>.</a:t>
            </a:r>
            <a:r>
              <a:rPr lang="en-IN" b="1" dirty="0"/>
              <a:t>Types of Energy Data</a:t>
            </a:r>
            <a:r>
              <a:rPr lang="en-US" b="1" dirty="0">
                <a:effectLst/>
              </a:rPr>
              <a:t>:</a:t>
            </a:r>
          </a:p>
          <a:p>
            <a:pPr rtl="0"/>
            <a:r>
              <a:rPr lang="en-US" dirty="0"/>
              <a:t>   Include electricity, lighting, and renewable energy sources.</a:t>
            </a:r>
            <a:endParaRPr lang="en-US" b="1" dirty="0"/>
          </a:p>
          <a:p>
            <a:pPr rtl="0"/>
            <a:r>
              <a:rPr lang="en-US" b="1" dirty="0"/>
              <a:t>3.</a:t>
            </a:r>
            <a:r>
              <a:rPr lang="en-IN" b="1" dirty="0"/>
              <a:t>Data Processing</a:t>
            </a:r>
            <a:r>
              <a:rPr lang="en-US" b="1" dirty="0">
                <a:effectLst/>
              </a:rPr>
              <a:t>:</a:t>
            </a:r>
          </a:p>
          <a:p>
            <a:pPr rtl="0"/>
            <a:r>
              <a:rPr lang="en-US" dirty="0"/>
              <a:t>   Aggregate data from multiple sources for comprehensive analysis.</a:t>
            </a:r>
            <a:endParaRPr lang="en-US" b="1" dirty="0"/>
          </a:p>
          <a:p>
            <a:pPr rtl="0"/>
            <a:r>
              <a:rPr lang="en-US" b="1" dirty="0"/>
              <a:t>4</a:t>
            </a:r>
            <a:r>
              <a:rPr lang="en-US" b="1" dirty="0">
                <a:effectLst/>
              </a:rPr>
              <a:t>.</a:t>
            </a:r>
            <a:r>
              <a:rPr lang="en-IN" b="1" dirty="0"/>
              <a:t>Preprocessing Techniques</a:t>
            </a:r>
            <a:r>
              <a:rPr lang="en-US" b="1" dirty="0">
                <a:effectLst/>
              </a:rPr>
              <a:t>:</a:t>
            </a:r>
            <a:endParaRPr lang="en-US" b="1" dirty="0"/>
          </a:p>
          <a:p>
            <a:pPr rtl="0"/>
            <a:r>
              <a:rPr lang="en-US" dirty="0"/>
              <a:t>   Use cleaning, normalization, and encoding to prepare data for modeling.</a:t>
            </a:r>
          </a:p>
          <a:p>
            <a:pPr rtl="0"/>
            <a:r>
              <a:rPr lang="en-US" b="1" dirty="0"/>
              <a:t>5.</a:t>
            </a:r>
            <a:r>
              <a:rPr lang="en-IN" b="1" dirty="0"/>
              <a:t>Feature Engineering:</a:t>
            </a:r>
          </a:p>
          <a:p>
            <a:pPr rtl="0"/>
            <a:r>
              <a:rPr lang="en-IN" dirty="0"/>
              <a:t>   </a:t>
            </a:r>
            <a:r>
              <a:rPr lang="en-US" dirty="0"/>
              <a:t>Extract key features like peak usage times and seasonal variations.</a:t>
            </a:r>
            <a:endParaRPr lang="en-IN" dirty="0"/>
          </a:p>
          <a:p>
            <a:pPr rtl="0"/>
            <a:r>
              <a:rPr lang="en-IN" b="1" dirty="0"/>
              <a:t>6.Energy Usage Patterns:</a:t>
            </a:r>
          </a:p>
          <a:p>
            <a:pPr rtl="0"/>
            <a:r>
              <a:rPr lang="en-IN" dirty="0"/>
              <a:t>   </a:t>
            </a:r>
            <a:r>
              <a:rPr lang="en-US" dirty="0"/>
              <a:t>Identify trends and anomalies to optimize consumption.</a:t>
            </a:r>
            <a:endParaRPr lang="en-IN" dirty="0"/>
          </a:p>
          <a:p>
            <a:pPr rtl="0"/>
            <a:r>
              <a:rPr lang="en-IN" b="1" dirty="0"/>
              <a:t>7.Predictive </a:t>
            </a:r>
            <a:r>
              <a:rPr lang="en-IN" b="1" dirty="0" err="1"/>
              <a:t>Modeling</a:t>
            </a:r>
            <a:r>
              <a:rPr lang="en-IN" b="1" dirty="0"/>
              <a:t>:</a:t>
            </a:r>
          </a:p>
          <a:p>
            <a:pPr rtl="0"/>
            <a:r>
              <a:rPr lang="en-IN" dirty="0"/>
              <a:t>   </a:t>
            </a:r>
            <a:r>
              <a:rPr lang="en-US" dirty="0"/>
              <a:t>Apply machine learning to forecast future energy demands.</a:t>
            </a:r>
          </a:p>
          <a:p>
            <a:pPr rtl="0"/>
            <a:r>
              <a:rPr lang="en-US" b="1" dirty="0"/>
              <a:t>8.</a:t>
            </a:r>
            <a:r>
              <a:rPr lang="en-IN" b="1" dirty="0"/>
              <a:t>Visualization Tools:</a:t>
            </a:r>
          </a:p>
          <a:p>
            <a:pPr rtl="0"/>
            <a:r>
              <a:rPr lang="en-IN" dirty="0"/>
              <a:t>   </a:t>
            </a:r>
            <a:r>
              <a:rPr lang="en-US" dirty="0"/>
              <a:t>Use dashboards to present insights in an interactive format.</a:t>
            </a:r>
            <a:endParaRPr lang="en-IN" dirty="0"/>
          </a:p>
          <a:p>
            <a:endParaRPr lang="en-IN" dirty="0"/>
          </a:p>
        </p:txBody>
      </p:sp>
      <p:pic>
        <p:nvPicPr>
          <p:cNvPr id="6154" name="Picture 10" descr="Cute robot look out corner technology science Vector Image">
            <a:extLst>
              <a:ext uri="{FF2B5EF4-FFF2-40B4-BE49-F238E27FC236}">
                <a16:creationId xmlns:a16="http://schemas.microsoft.com/office/drawing/2014/main" id="{B51293A3-E5FA-2AE3-9016-683E5F1B1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533" r="28064" b="22933"/>
          <a:stretch/>
        </p:blipFill>
        <p:spPr bwMode="auto">
          <a:xfrm>
            <a:off x="10572148" y="4899759"/>
            <a:ext cx="1619852" cy="195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B9BFF-CA1E-6E2B-A19B-5E4226CA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354" y="4973217"/>
            <a:ext cx="1456646" cy="1884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5563D0-3BBC-F519-F8F9-1CE07A02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01" y="1404366"/>
            <a:ext cx="3787400" cy="34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D829-1937-35B4-149B-3B94DA85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91" y="0"/>
            <a:ext cx="9720072" cy="1499616"/>
          </a:xfrm>
        </p:spPr>
        <p:txBody>
          <a:bodyPr/>
          <a:lstStyle/>
          <a:p>
            <a:pPr algn="ctr"/>
            <a:r>
              <a:rPr lang="en-US" b="1" dirty="0"/>
              <a:t>Machine Learning Techniques in Energy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3107A-2D6B-D79A-4ACB-ACCABC99EA93}"/>
              </a:ext>
            </a:extLst>
          </p:cNvPr>
          <p:cNvSpPr txBox="1"/>
          <p:nvPr/>
        </p:nvSpPr>
        <p:spPr>
          <a:xfrm>
            <a:off x="1065921" y="1571453"/>
            <a:ext cx="106160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sz="2400" b="1" dirty="0"/>
              <a:t>Types of Machine Learning Approaches</a:t>
            </a:r>
            <a:r>
              <a:rPr lang="en-US" sz="2400" b="1" dirty="0">
                <a:effectLst/>
              </a:rPr>
              <a:t>: </a:t>
            </a:r>
          </a:p>
          <a:p>
            <a:pPr algn="just" rtl="0"/>
            <a:r>
              <a:rPr lang="en-IN" sz="2400" b="1" dirty="0"/>
              <a:t>     Regression:</a:t>
            </a:r>
            <a:r>
              <a:rPr lang="en-IN" sz="2400" dirty="0"/>
              <a:t> Predicts continuous energy consumption values.</a:t>
            </a:r>
            <a:endParaRPr lang="en-US" sz="2400" b="1" dirty="0">
              <a:effectLst/>
            </a:endParaRPr>
          </a:p>
          <a:p>
            <a:pPr algn="just" rtl="0"/>
            <a:r>
              <a:rPr lang="en-US" sz="2400" b="1" dirty="0">
                <a:effectLst/>
              </a:rPr>
              <a:t>     Classification: </a:t>
            </a:r>
            <a:r>
              <a:rPr lang="en-US" sz="2400" dirty="0">
                <a:effectLst/>
              </a:rPr>
              <a:t>Categorizes energy usage into predefined levels</a:t>
            </a:r>
          </a:p>
          <a:p>
            <a:pPr algn="just" rtl="0"/>
            <a:r>
              <a:rPr lang="en-IN" sz="2400" b="1" dirty="0"/>
              <a:t>Why Regression</a:t>
            </a:r>
            <a:r>
              <a:rPr lang="en-US" sz="2400" b="1" dirty="0">
                <a:effectLst/>
              </a:rPr>
              <a:t>: </a:t>
            </a:r>
          </a:p>
          <a:p>
            <a:pPr algn="just" rtl="0"/>
            <a:r>
              <a:rPr lang="en-US" sz="2400" dirty="0"/>
              <a:t>     Continuous energy consumption values are required for precise         </a:t>
            </a:r>
            <a:endParaRPr lang="en-US" sz="2400" b="1" dirty="0">
              <a:effectLst/>
            </a:endParaRPr>
          </a:p>
          <a:p>
            <a:pPr algn="just"/>
            <a:r>
              <a:rPr lang="en-IN" sz="2000" dirty="0"/>
              <a:t>      </a:t>
            </a:r>
            <a:r>
              <a:rPr lang="en-IN" sz="2400" dirty="0"/>
              <a:t>predictions</a:t>
            </a:r>
            <a:r>
              <a:rPr lang="en-IN" sz="2000" dirty="0"/>
              <a:t>.</a:t>
            </a:r>
          </a:p>
          <a:p>
            <a:pPr algn="just"/>
            <a:r>
              <a:rPr lang="en-IN" sz="2400" b="1" dirty="0"/>
              <a:t>Selected Algorithms:</a:t>
            </a:r>
          </a:p>
          <a:p>
            <a:pPr algn="just"/>
            <a:r>
              <a:rPr lang="en-IN" sz="2400" b="1" dirty="0"/>
              <a:t>    1.Regression Algorithms</a:t>
            </a:r>
          </a:p>
          <a:p>
            <a:pPr algn="just"/>
            <a:r>
              <a:rPr lang="en-IN" sz="2000" dirty="0"/>
              <a:t>           </a:t>
            </a:r>
            <a:r>
              <a:rPr lang="en-IN" sz="2400" dirty="0"/>
              <a:t>Random forest regression algorithm</a:t>
            </a:r>
          </a:p>
          <a:p>
            <a:pPr algn="just"/>
            <a:r>
              <a:rPr lang="en-IN" sz="2400" dirty="0"/>
              <a:t>         Support vector regression algorithm</a:t>
            </a:r>
          </a:p>
          <a:p>
            <a:pPr algn="just"/>
            <a:r>
              <a:rPr lang="en-IN" sz="2400" dirty="0"/>
              <a:t>    </a:t>
            </a:r>
            <a:r>
              <a:rPr lang="en-IN" sz="2400" b="1" dirty="0"/>
              <a:t>2.Boosting Algorithm</a:t>
            </a:r>
          </a:p>
          <a:p>
            <a:pPr algn="just"/>
            <a:r>
              <a:rPr lang="en-IN" sz="2400" dirty="0"/>
              <a:t>         XGBoost</a:t>
            </a:r>
          </a:p>
          <a:p>
            <a:pPr algn="just"/>
            <a:r>
              <a:rPr lang="en-IN" sz="2400" dirty="0"/>
              <a:t>    </a:t>
            </a:r>
          </a:p>
        </p:txBody>
      </p:sp>
      <p:pic>
        <p:nvPicPr>
          <p:cNvPr id="4" name="Picture 10" descr="Cute robot look out corner technology science Vector Image">
            <a:extLst>
              <a:ext uri="{FF2B5EF4-FFF2-40B4-BE49-F238E27FC236}">
                <a16:creationId xmlns:a16="http://schemas.microsoft.com/office/drawing/2014/main" id="{8EB83ED2-4630-E503-4335-C73EB6276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533" r="28064" b="22933"/>
          <a:stretch/>
        </p:blipFill>
        <p:spPr bwMode="auto">
          <a:xfrm>
            <a:off x="10962290" y="5371287"/>
            <a:ext cx="1229710" cy="14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C3B20C-C68B-5F44-B64C-BAF353DE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759" y="4872659"/>
            <a:ext cx="1741241" cy="19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2BF7-A949-C517-A997-B3B9E91B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41" y="214231"/>
            <a:ext cx="9720072" cy="812136"/>
          </a:xfrm>
        </p:spPr>
        <p:txBody>
          <a:bodyPr>
            <a:normAutofit/>
          </a:bodyPr>
          <a:lstStyle/>
          <a:p>
            <a:r>
              <a:rPr lang="en-IN" sz="4400" b="1" dirty="0"/>
              <a:t>Comparison</a:t>
            </a:r>
            <a:r>
              <a:rPr lang="en-IN" b="1" dirty="0"/>
              <a:t> </a:t>
            </a:r>
            <a:r>
              <a:rPr lang="en-IN" sz="4400" b="1" dirty="0"/>
              <a:t>of</a:t>
            </a:r>
            <a:r>
              <a:rPr lang="en-IN" b="1" dirty="0"/>
              <a:t> </a:t>
            </a:r>
            <a:r>
              <a:rPr lang="en-IN" sz="4400" b="1" dirty="0"/>
              <a:t>model</a:t>
            </a:r>
            <a:r>
              <a:rPr lang="en-IN" b="1" dirty="0"/>
              <a:t> </a:t>
            </a:r>
            <a:r>
              <a:rPr lang="en-IN" sz="4400" b="1" dirty="0"/>
              <a:t>performance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D82A90F-8A36-DEEA-DAB4-B0BE1BB354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0238946"/>
              </p:ext>
            </p:extLst>
          </p:nvPr>
        </p:nvGraphicFramePr>
        <p:xfrm>
          <a:off x="1222309" y="1707501"/>
          <a:ext cx="7436500" cy="3793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676">
                  <a:extLst>
                    <a:ext uri="{9D8B030D-6E8A-4147-A177-3AD203B41FA5}">
                      <a16:colId xmlns:a16="http://schemas.microsoft.com/office/drawing/2014/main" val="2776030771"/>
                    </a:ext>
                  </a:extLst>
                </a:gridCol>
                <a:gridCol w="1883722">
                  <a:extLst>
                    <a:ext uri="{9D8B030D-6E8A-4147-A177-3AD203B41FA5}">
                      <a16:colId xmlns:a16="http://schemas.microsoft.com/office/drawing/2014/main" val="3211981977"/>
                    </a:ext>
                  </a:extLst>
                </a:gridCol>
                <a:gridCol w="1840827">
                  <a:extLst>
                    <a:ext uri="{9D8B030D-6E8A-4147-A177-3AD203B41FA5}">
                      <a16:colId xmlns:a16="http://schemas.microsoft.com/office/drawing/2014/main" val="3977559000"/>
                    </a:ext>
                  </a:extLst>
                </a:gridCol>
                <a:gridCol w="1862275">
                  <a:extLst>
                    <a:ext uri="{9D8B030D-6E8A-4147-A177-3AD203B41FA5}">
                      <a16:colId xmlns:a16="http://schemas.microsoft.com/office/drawing/2014/main" val="2011486493"/>
                    </a:ext>
                  </a:extLst>
                </a:gridCol>
              </a:tblGrid>
              <a:tr h="651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Support Vector</a:t>
                      </a:r>
                    </a:p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17260"/>
                  </a:ext>
                </a:extLst>
              </a:tr>
              <a:tr h="651277">
                <a:tc>
                  <a:txBody>
                    <a:bodyPr/>
                    <a:lstStyle/>
                    <a:p>
                      <a:r>
                        <a:rPr lang="en-IN" dirty="0"/>
                        <a:t>    </a:t>
                      </a:r>
                      <a:r>
                        <a:rPr lang="en-IN" sz="2400" b="1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65310"/>
                  </a:ext>
                </a:extLst>
              </a:tr>
              <a:tr h="651277">
                <a:tc>
                  <a:txBody>
                    <a:bodyPr/>
                    <a:lstStyle/>
                    <a:p>
                      <a:r>
                        <a:rPr lang="en-IN" dirty="0"/>
                        <a:t>   </a:t>
                      </a:r>
                      <a:r>
                        <a:rPr lang="en-IN" sz="2400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72533"/>
                  </a:ext>
                </a:extLst>
              </a:tr>
              <a:tr h="651277">
                <a:tc>
                  <a:txBody>
                    <a:bodyPr/>
                    <a:lstStyle/>
                    <a:p>
                      <a:r>
                        <a:rPr lang="en-IN" dirty="0"/>
                        <a:t>   </a:t>
                      </a:r>
                      <a:r>
                        <a:rPr lang="en-IN" sz="2400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90115"/>
                  </a:ext>
                </a:extLst>
              </a:tr>
              <a:tr h="651277">
                <a:tc>
                  <a:txBody>
                    <a:bodyPr/>
                    <a:lstStyle/>
                    <a:p>
                      <a:r>
                        <a:rPr lang="en-IN" sz="2400" b="1" dirty="0"/>
                        <a:t>  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6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17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Cute robot look out corner technology science Vector Image">
            <a:extLst>
              <a:ext uri="{FF2B5EF4-FFF2-40B4-BE49-F238E27FC236}">
                <a16:creationId xmlns:a16="http://schemas.microsoft.com/office/drawing/2014/main" id="{20989C60-6150-E21D-55F6-7AD791D22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533" r="28064" b="22933"/>
          <a:stretch/>
        </p:blipFill>
        <p:spPr bwMode="auto">
          <a:xfrm>
            <a:off x="10962290" y="5371287"/>
            <a:ext cx="1229710" cy="14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8F63D61-C3E7-9104-5785-86AC793D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98" y="324895"/>
            <a:ext cx="9720072" cy="6436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Random forest Algorithm: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DDA0F-09D4-0ABA-1DAA-427EDCF5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534" y="1794831"/>
            <a:ext cx="9723963" cy="4023709"/>
          </a:xfrm>
          <a:prstGeom prst="rect">
            <a:avLst/>
          </a:prstGeom>
        </p:spPr>
      </p:pic>
      <p:pic>
        <p:nvPicPr>
          <p:cNvPr id="3074" name="Picture 2" descr="Structure of random forest regressor algorithm The Random Forest... |  Download Scientific Diagram">
            <a:extLst>
              <a:ext uri="{FF2B5EF4-FFF2-40B4-BE49-F238E27FC236}">
                <a16:creationId xmlns:a16="http://schemas.microsoft.com/office/drawing/2014/main" id="{797866B9-A2A1-4F1A-BFF8-8EF433C6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389" y="470321"/>
            <a:ext cx="4237611" cy="28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2497D-7B78-9C2B-D402-8B7948E37A19}"/>
              </a:ext>
            </a:extLst>
          </p:cNvPr>
          <p:cNvSpPr txBox="1"/>
          <p:nvPr/>
        </p:nvSpPr>
        <p:spPr>
          <a:xfrm>
            <a:off x="1024906" y="1200656"/>
            <a:ext cx="932538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Definition</a:t>
            </a:r>
            <a:r>
              <a:rPr lang="en-IN" dirty="0"/>
              <a:t>:</a:t>
            </a:r>
          </a:p>
          <a:p>
            <a:pPr algn="just"/>
            <a:r>
              <a:rPr lang="en-US" sz="2400" dirty="0"/>
              <a:t>Refers to the </a:t>
            </a:r>
            <a:r>
              <a:rPr lang="en-US" sz="2400" b="1" dirty="0"/>
              <a:t>process</a:t>
            </a:r>
            <a:r>
              <a:rPr lang="en-US" sz="2400" dirty="0"/>
              <a:t> of applying the Random Forest </a:t>
            </a:r>
          </a:p>
          <a:p>
            <a:pPr algn="just"/>
            <a:r>
              <a:rPr lang="en-US" sz="2400" dirty="0"/>
              <a:t>algorithm to solve regression problems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IN" sz="2400" b="1" dirty="0"/>
              <a:t>Why Random Forest</a:t>
            </a:r>
            <a:r>
              <a:rPr lang="en-IN" sz="2400" dirty="0"/>
              <a:t>:</a:t>
            </a:r>
          </a:p>
          <a:p>
            <a:pPr algn="just"/>
            <a:r>
              <a:rPr lang="en-IN" sz="2400" b="1" dirty="0"/>
              <a:t>1. Robust and Accurate Predictions:</a:t>
            </a:r>
          </a:p>
          <a:p>
            <a:pPr algn="just"/>
            <a:r>
              <a:rPr lang="en-IN" sz="2400" dirty="0"/>
              <a:t>        </a:t>
            </a:r>
            <a:r>
              <a:rPr lang="en-US" sz="2400" dirty="0"/>
              <a:t>Combines multiple decision trees to reduce overfitting and improve    </a:t>
            </a:r>
          </a:p>
          <a:p>
            <a:pPr algn="just"/>
            <a:r>
              <a:rPr lang="en-US" sz="2400" dirty="0"/>
              <a:t>        prediction accuracy</a:t>
            </a:r>
          </a:p>
          <a:p>
            <a:pPr algn="just"/>
            <a:r>
              <a:rPr lang="en-US" sz="2400" b="1" dirty="0"/>
              <a:t>2.</a:t>
            </a:r>
            <a:r>
              <a:rPr lang="en-IN" sz="2400" b="1" dirty="0"/>
              <a:t> Feature Importance Analysis:</a:t>
            </a:r>
            <a:endParaRPr lang="en-US" sz="2400" b="1" dirty="0"/>
          </a:p>
          <a:p>
            <a:pPr algn="just"/>
            <a:r>
              <a:rPr lang="en-US" sz="2400" dirty="0"/>
              <a:t>        Provides insights into which features contribute most to the predictions,    </a:t>
            </a:r>
          </a:p>
          <a:p>
            <a:pPr algn="just"/>
            <a:r>
              <a:rPr lang="en-US" sz="2400" dirty="0"/>
              <a:t>        </a:t>
            </a:r>
            <a:r>
              <a:rPr lang="en-IN" sz="2400" dirty="0"/>
              <a:t>aiding in better</a:t>
            </a:r>
            <a:r>
              <a:rPr lang="en-US" sz="2400" dirty="0"/>
              <a:t> understanding of energy consumption patterns.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4D15FB-C802-0480-1AC2-ED0E2FC8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759" y="4872659"/>
            <a:ext cx="1741241" cy="19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8FB0-FDA0-36AD-6DD1-B9ABFE44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0"/>
            <a:ext cx="5848350" cy="6625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Results and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34556-0F20-FCAF-2381-C0F1A2B10BA4}"/>
              </a:ext>
            </a:extLst>
          </p:cNvPr>
          <p:cNvSpPr txBox="1"/>
          <p:nvPr/>
        </p:nvSpPr>
        <p:spPr>
          <a:xfrm>
            <a:off x="848891" y="1453565"/>
            <a:ext cx="65076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High prediction Accuracy</a:t>
            </a:r>
            <a:r>
              <a:rPr lang="en-US" sz="2400" dirty="0"/>
              <a:t>: achieved an R square score of 0.77, indicating strong correlation between predicted and actual energy consumption.</a:t>
            </a:r>
          </a:p>
          <a:p>
            <a:pPr algn="just"/>
            <a:r>
              <a:rPr lang="en-US" sz="2400" b="1" dirty="0"/>
              <a:t>Key Energy Drivers Identified</a:t>
            </a:r>
            <a:r>
              <a:rPr lang="en-US" sz="2400" dirty="0"/>
              <a:t>: Features like appliance type, outdoor temperature, and time of day were found to significantly influence energy consumption.</a:t>
            </a:r>
          </a:p>
          <a:p>
            <a:pPr algn="just"/>
            <a:r>
              <a:rPr lang="en-US" sz="2400" b="1" dirty="0"/>
              <a:t>Interactive Dashboard for smart monitoring</a:t>
            </a:r>
            <a:r>
              <a:rPr lang="en-US" sz="2400" dirty="0"/>
              <a:t>: Developed a user-friendly dashboard to visualize energy usage patters, detect anomalies, and provide actionable insights for optimization.</a:t>
            </a:r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9CFBC-68AA-7F69-954A-08689AE2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188" y="5369130"/>
            <a:ext cx="1305812" cy="1488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55A2F-EF8E-D22E-6928-9E48317F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87" y="530570"/>
            <a:ext cx="4065037" cy="48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82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1561</TotalTime>
  <Words>778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Tw Cen MT Condensed</vt:lpstr>
      <vt:lpstr>Wingdings</vt:lpstr>
      <vt:lpstr>Wingdings 3</vt:lpstr>
      <vt:lpstr>Integral</vt:lpstr>
      <vt:lpstr>1_Integral</vt:lpstr>
      <vt:lpstr>Retrospect</vt:lpstr>
      <vt:lpstr>Energy Consumption Prediction in Smart Buildings</vt:lpstr>
      <vt:lpstr>PowerPoint Presentation</vt:lpstr>
      <vt:lpstr> Energy Consumption Challenges in Smart Buildings</vt:lpstr>
      <vt:lpstr>Objective</vt:lpstr>
      <vt:lpstr>Key Components of Energy Consumption Analysis</vt:lpstr>
      <vt:lpstr>Machine Learning Techniques in Energy Consumption</vt:lpstr>
      <vt:lpstr>Comparison of model performance</vt:lpstr>
      <vt:lpstr>Random forest Algorithm:</vt:lpstr>
      <vt:lpstr>Results and insights</vt:lpstr>
      <vt:lpstr>PowerPoint Presentation</vt:lpstr>
      <vt:lpstr>Future scope </vt:lpstr>
      <vt:lpstr> Conclusion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muskan shaik</dc:creator>
  <cp:lastModifiedBy>Tejas Desale</cp:lastModifiedBy>
  <cp:revision>15</cp:revision>
  <dcterms:created xsi:type="dcterms:W3CDTF">2024-11-25T07:17:33Z</dcterms:created>
  <dcterms:modified xsi:type="dcterms:W3CDTF">2025-01-08T18:34:51Z</dcterms:modified>
</cp:coreProperties>
</file>